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4" r:id="rId26"/>
    <p:sldId id="288" r:id="rId27"/>
    <p:sldId id="328" r:id="rId28"/>
    <p:sldId id="293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Cambria Math" panose="02040503050406030204" pitchFamily="18" charset="0"/>
      <p:regular r:id="rId62"/>
    </p:embeddedFont>
    <p:embeddedFont>
      <p:font typeface="等线" panose="02010600030101010101" pitchFamily="2" charset="-122"/>
      <p:regular r:id="rId63"/>
      <p:bold r:id="rId64"/>
    </p:embeddedFont>
    <p:embeddedFont>
      <p:font typeface="Edwardian Script ITC" panose="030303020407070D0804" pitchFamily="66" charset="0"/>
      <p:regular r:id="rId65"/>
    </p:embeddedFont>
    <p:embeddedFont>
      <p:font typeface="Colonna MT" panose="04020805060202030203" pitchFamily="82" charset="0"/>
      <p:regular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Wingdings 2" panose="05020102010507070707" pitchFamily="18" charset="2"/>
      <p:regular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872" autoAdjust="0"/>
  </p:normalViewPr>
  <p:slideViewPr>
    <p:cSldViewPr snapToGrid="0">
      <p:cViewPr varScale="1">
        <p:scale>
          <a:sx n="81" d="100"/>
          <a:sy n="81" d="100"/>
        </p:scale>
        <p:origin x="677" y="53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2022/4/22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11" Type="http://schemas.openxmlformats.org/officeDocument/2006/relationships/slide" Target="slide43.xml"/><Relationship Id="rId5" Type="http://schemas.openxmlformats.org/officeDocument/2006/relationships/image" Target="../media/image16.png"/><Relationship Id="rId10" Type="http://schemas.openxmlformats.org/officeDocument/2006/relationships/image" Target="../media/image14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8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slide" Target="slide43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49.xml"/><Relationship Id="rId50" Type="http://schemas.openxmlformats.org/officeDocument/2006/relationships/slide" Target="slide52.xml"/><Relationship Id="rId55" Type="http://schemas.openxmlformats.org/officeDocument/2006/relationships/slide" Target="slide57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8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41" Type="http://schemas.openxmlformats.org/officeDocument/2006/relationships/slide" Target="slide42.xml"/><Relationship Id="rId54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7.xml"/><Relationship Id="rId53" Type="http://schemas.openxmlformats.org/officeDocument/2006/relationships/slide" Target="slide55.xml"/><Relationship Id="rId58" Type="http://schemas.openxmlformats.org/officeDocument/2006/relationships/slide" Target="slide41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1.xml"/><Relationship Id="rId57" Type="http://schemas.openxmlformats.org/officeDocument/2006/relationships/slide" Target="slide59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4" Type="http://schemas.openxmlformats.org/officeDocument/2006/relationships/slide" Target="slide46.xml"/><Relationship Id="rId52" Type="http://schemas.openxmlformats.org/officeDocument/2006/relationships/slide" Target="slide54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0.xml"/><Relationship Id="rId56" Type="http://schemas.openxmlformats.org/officeDocument/2006/relationships/slide" Target="slide58.xml"/><Relationship Id="rId8" Type="http://schemas.openxmlformats.org/officeDocument/2006/relationships/slide" Target="slide8.xml"/><Relationship Id="rId51" Type="http://schemas.openxmlformats.org/officeDocument/2006/relationships/slide" Target="slide53.xml"/><Relationship Id="rId3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51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slide" Target="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6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4" y="2655506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9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0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1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sub>
                    </m:sSub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𝐃𝐞𝐧𝐬𝐢𝐭𝐲</m:t>
                    </m:r>
                    <m:d>
                      <m:d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+mj-lt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crowd density defined in our model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Not too small nor too large – realistic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Avoids unnecessary complexity.</a:t>
                </a:r>
              </a:p>
              <a:p>
                <a:pPr marL="800100"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speed-density linear model (Ref. 3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or 0.8 m/s in reality is the maximum speed of a passenger)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AxMath" r:id="rId7" imgW="3052440" imgH="213840" progId="Equation.AxMath">
                  <p:embed/>
                </p:oleObj>
              </mc:Choice>
              <mc:Fallback>
                <p:oleObj name="AxMath" r:id="rId7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AxMath" r:id="rId9" imgW="4313520" imgH="380880" progId="Equation.AxMath">
                  <p:embed/>
                </p:oleObj>
              </mc:Choice>
              <mc:Fallback>
                <p:oleObj name="AxMath" r:id="rId9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AxMath" r:id="rId12" imgW="4402440" imgH="774360" progId="Equation.AxMath">
                  <p:embed/>
                </p:oleObj>
              </mc:Choice>
              <mc:Fallback>
                <p:oleObj name="AxMath" r:id="rId12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6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938023C2-10B3-4D84-BFDA-E0E076319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969001"/>
            <a:ext cx="8693951" cy="30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utilized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No possibility of offering seats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4" y="5363635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0823" y="5025081"/>
            <a:ext cx="4986137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In a word, in disembarking, it’s possible to optimize boarding time and satisfaction at the same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DA4E950-3278-4104-9B5B-8D26E1D19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1F53B735-30B6-4C48-895E-C441E050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4F04DD93-FD7E-4678-B4B6-1929298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 err="1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&amp; Conclusion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53218" y="5845282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2FC2B64A-8CBD-448D-A3CC-71C118882F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8075" y="2486346"/>
            <a:ext cx="5629824" cy="28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30" y1="40415" x2="51630" y2="40415"/>
                        <a14:foregroundMark x1="55435" y1="40933" x2="55435" y2="40933"/>
                        <a14:foregroundMark x1="50543" y1="45078" x2="50543" y2="45078"/>
                        <a14:backgroundMark x1="57065" y1="35751" x2="57065" y2="36788"/>
                        <a14:backgroundMark x1="47826" y1="43005" x2="47826" y2="43005"/>
                      </a14:backgroundRemoval>
                    </a14:imgEffect>
                    <a14:imgEffect>
                      <a14:artisticMarker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942A76EF-E78D-4866-A6BD-B31B6A01B3B4}"/>
              </a:ext>
            </a:extLst>
          </p:cNvPr>
          <p:cNvSpPr txBox="1">
            <a:spLocks/>
          </p:cNvSpPr>
          <p:nvPr/>
        </p:nvSpPr>
        <p:spPr>
          <a:xfrm>
            <a:off x="810001" y="5280847"/>
            <a:ext cx="10572000" cy="13827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pPr algn="l"/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  <a:endParaRPr lang="en-US" altLang="zh-CN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8B9214D-2699-4F79-B78C-C76F8EFB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2818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(A)↔v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P14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P15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P16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P17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P18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P19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P20 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P21 Part 3 Optimization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P25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P26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P27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P28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P29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P30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P31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P32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P33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P34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P35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P36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P37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P38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P39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P40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An Explanation for Velocity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Why D=4?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Using Matrixes to Describe Passenger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Mathematical (Algebraic) Simplifications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The Essence behind Our Mathematical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The Calculation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l_i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The Reasons behind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The Core of the Disembarking Task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Satisfactory Index: Factors &amp; Weights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Sensitivity Analysis: How?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Sensitivity Analysis: Case 1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Sensitivity Analysis: Case 1 Result 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Sensitivity Analysis: Case 1 Result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Sensitivity Analysis: Case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Sensitivity Analysis: Case 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Block </a:t>
            </a:r>
            <a:r>
              <a:rPr lang="en-GB" altLang="zh-CN" sz="1000" b="1" dirty="0" smtClean="0">
                <a:solidFill>
                  <a:schemeClr val="accent1"/>
                </a:solidFill>
                <a:latin typeface="+mj-lt"/>
                <a:hlinkClick r:id="rId5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Division</a:t>
            </a:r>
            <a:endParaRPr lang="en-GB" altLang="zh-CN" sz="1000" b="1" dirty="0" smtClean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 smtClean="0">
                <a:solidFill>
                  <a:schemeClr val="accent1"/>
                </a:solidFill>
                <a:latin typeface="+mj-lt"/>
              </a:rPr>
              <a:t>Watch the demonstrations of the optimal boarding strategy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8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617392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6363" y="5234592"/>
            <a:ext cx="423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Flow Chart of Boarding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186F057-E9D7-446B-9ADA-376249488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58" y="2578813"/>
            <a:ext cx="8945082" cy="23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 does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mean to us?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we’ve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 and concise.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three factors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6672471" y="6330644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Fig. Sigmoid Model Demonstration</a:t>
            </a:r>
          </a:p>
        </p:txBody>
      </p:sp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0734B37-BEAE-473B-ACCB-472C0C84E0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1" y="1937956"/>
            <a:ext cx="4383061" cy="42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85712"/>
            <a:chOff x="47613" y="3050706"/>
            <a:chExt cx="11334385" cy="2585712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561582" y="5328641"/>
              <a:ext cx="4306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88563"/>
            <a:chOff x="619016" y="2983694"/>
            <a:chExt cx="10145770" cy="27885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3983895" y="5464480"/>
              <a:ext cx="343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52040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=""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1E49808-C5BA-415C-8077-27F4A5DAF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CF242F1-761F-4E69-BC2C-2AA271CFB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29" y="2230885"/>
            <a:ext cx="9530542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</TotalTime>
  <Words>2745</Words>
  <Application>Microsoft Office PowerPoint</Application>
  <PresentationFormat>宽屏</PresentationFormat>
  <Paragraphs>593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Cambria Math</vt:lpstr>
      <vt:lpstr>等线</vt:lpstr>
      <vt:lpstr>Times New Roman</vt:lpstr>
      <vt:lpstr>宋体</vt:lpstr>
      <vt:lpstr>Edwardian Script ITC</vt:lpstr>
      <vt:lpstr>Colonna MT</vt:lpstr>
      <vt:lpstr>Calibri</vt:lpstr>
      <vt:lpstr>Wingdings 2</vt:lpstr>
      <vt:lpstr>Wingdings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P_v↔Density(A)↔v 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Satisfactory Index</vt:lpstr>
      <vt:lpstr>Results of Simulation: Graphs</vt:lpstr>
      <vt:lpstr>Results of Simulation: Analysis</vt:lpstr>
      <vt:lpstr>Modelling &amp; Optimization of Disembarking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Optimisation &amp; 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309</cp:revision>
  <dcterms:created xsi:type="dcterms:W3CDTF">2022-04-09T13:58:34Z</dcterms:created>
  <dcterms:modified xsi:type="dcterms:W3CDTF">2022-04-22T11:36:25Z</dcterms:modified>
</cp:coreProperties>
</file>